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56" r:id="rId3"/>
    <p:sldId id="264" r:id="rId4"/>
    <p:sldId id="257" r:id="rId5"/>
    <p:sldId id="258" r:id="rId6"/>
    <p:sldId id="266" r:id="rId7"/>
    <p:sldId id="267" r:id="rId8"/>
    <p:sldId id="268" r:id="rId9"/>
    <p:sldId id="259" r:id="rId10"/>
    <p:sldId id="26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0" autoAdjust="0"/>
    <p:restoredTop sz="94657" autoAdjust="0"/>
  </p:normalViewPr>
  <p:slideViewPr>
    <p:cSldViewPr snapToGrid="0" snapToObjects="1">
      <p:cViewPr varScale="1">
        <p:scale>
          <a:sx n="190" d="100"/>
          <a:sy n="190" d="100"/>
        </p:scale>
        <p:origin x="-300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AU"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30/03/17</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pPr/>
              <a:t>30/03/17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AU"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pPr/>
              <a:t>30/03/17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AU"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pPr/>
              <a:t>30/03/17</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AU"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30/03/17</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AU"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30/03/17</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30/03/17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AU"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30/03/17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30/03/17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AU"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pPr/>
              <a:t>30/03/17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30/03/17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AU"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pPr/>
              <a:t>30/03/17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pPr/>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30/03/17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30/03/17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5" name="Date Placeholder 4"/>
          <p:cNvSpPr>
            <a:spLocks noGrp="1"/>
          </p:cNvSpPr>
          <p:nvPr>
            <p:ph type="dt" sz="half" idx="10"/>
          </p:nvPr>
        </p:nvSpPr>
        <p:spPr/>
        <p:txBody>
          <a:bodyPr/>
          <a:lstStyle/>
          <a:p>
            <a:fld id="{D140825E-4A15-4D39-8176-1F07E904CB30}" type="datetimeFigureOut">
              <a:rPr lang="en-US" smtClean="0"/>
              <a:pPr/>
              <a:t>30/03/17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pPr/>
              <a:t>30/03/17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AU"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pPr/>
              <a:t>30/03/17</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admin@smaanetballclub.com.a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mailto:president@smaanetballclub.com.au" TargetMode="External"/><Relationship Id="rId4" Type="http://schemas.openxmlformats.org/officeDocument/2006/relationships/hyperlink" Target="mailto:treasurer@smaanetballclub.com.au" TargetMode="External"/><Relationship Id="rId1" Type="http://schemas.openxmlformats.org/officeDocument/2006/relationships/slideLayout" Target="../slideLayouts/slideLayout2.xml"/><Relationship Id="rId2" Type="http://schemas.openxmlformats.org/officeDocument/2006/relationships/hyperlink" Target="http://www.smaanetballclub.com.a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MAA logo on blu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1" y="436582"/>
            <a:ext cx="7754181" cy="5933567"/>
          </a:xfrm>
          <a:prstGeom prst="rect">
            <a:avLst/>
          </a:prstGeom>
        </p:spPr>
      </p:pic>
    </p:spTree>
    <p:extLst>
      <p:ext uri="{BB962C8B-B14F-4D97-AF65-F5344CB8AC3E}">
        <p14:creationId xmlns:p14="http://schemas.microsoft.com/office/powerpoint/2010/main" val="2721248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Club Sponsorship Agreement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83368986"/>
              </p:ext>
            </p:extLst>
          </p:nvPr>
        </p:nvGraphicFramePr>
        <p:xfrm>
          <a:off x="859910" y="1544359"/>
          <a:ext cx="6899137" cy="5060439"/>
        </p:xfrm>
        <a:graphic>
          <a:graphicData uri="http://schemas.openxmlformats.org/drawingml/2006/table">
            <a:tbl>
              <a:tblPr firstRow="1" bandRow="1">
                <a:tableStyleId>{3B4B98B0-60AC-42C2-AFA5-B58CD77FA1E5}</a:tableStyleId>
              </a:tblPr>
              <a:tblGrid>
                <a:gridCol w="1794273"/>
                <a:gridCol w="5104864"/>
              </a:tblGrid>
              <a:tr h="489232">
                <a:tc>
                  <a:txBody>
                    <a:bodyPr/>
                    <a:lstStyle/>
                    <a:p>
                      <a:r>
                        <a:rPr lang="en-US" sz="1000" dirty="0" smtClean="0"/>
                        <a:t>Sponsors Name:</a:t>
                      </a:r>
                      <a:endParaRPr lang="en-US" sz="1000" dirty="0"/>
                    </a:p>
                  </a:txBody>
                  <a:tcPr/>
                </a:tc>
                <a:tc>
                  <a:txBody>
                    <a:bodyPr/>
                    <a:lstStyle/>
                    <a:p>
                      <a:endParaRPr lang="en-US" sz="1000" dirty="0"/>
                    </a:p>
                  </a:txBody>
                  <a:tcPr/>
                </a:tc>
              </a:tr>
              <a:tr h="279561">
                <a:tc>
                  <a:txBody>
                    <a:bodyPr/>
                    <a:lstStyle/>
                    <a:p>
                      <a:r>
                        <a:rPr lang="en-US" sz="1000" dirty="0" smtClean="0"/>
                        <a:t>Contact Name:</a:t>
                      </a:r>
                      <a:endParaRPr lang="en-US" sz="1000" dirty="0"/>
                    </a:p>
                  </a:txBody>
                  <a:tcPr/>
                </a:tc>
                <a:tc>
                  <a:txBody>
                    <a:bodyPr/>
                    <a:lstStyle/>
                    <a:p>
                      <a:endParaRPr lang="en-US" sz="1000" dirty="0"/>
                    </a:p>
                  </a:txBody>
                  <a:tcPr/>
                </a:tc>
              </a:tr>
              <a:tr h="279561">
                <a:tc>
                  <a:txBody>
                    <a:bodyPr/>
                    <a:lstStyle/>
                    <a:p>
                      <a:r>
                        <a:rPr lang="en-US" sz="1000" dirty="0" smtClean="0"/>
                        <a:t>Address:</a:t>
                      </a:r>
                      <a:endParaRPr lang="en-US" sz="1000" dirty="0"/>
                    </a:p>
                  </a:txBody>
                  <a:tcPr/>
                </a:tc>
                <a:tc>
                  <a:txBody>
                    <a:bodyPr/>
                    <a:lstStyle/>
                    <a:p>
                      <a:endParaRPr lang="en-US" sz="1000" dirty="0"/>
                    </a:p>
                  </a:txBody>
                  <a:tcPr/>
                </a:tc>
              </a:tr>
              <a:tr h="279561">
                <a:tc>
                  <a:txBody>
                    <a:bodyPr/>
                    <a:lstStyle/>
                    <a:p>
                      <a:r>
                        <a:rPr lang="en-US" sz="1000" dirty="0" smtClean="0"/>
                        <a:t>Phone:</a:t>
                      </a:r>
                      <a:endParaRPr lang="en-US" sz="1000" dirty="0"/>
                    </a:p>
                  </a:txBody>
                  <a:tcPr/>
                </a:tc>
                <a:tc>
                  <a:txBody>
                    <a:bodyPr/>
                    <a:lstStyle/>
                    <a:p>
                      <a:endParaRPr lang="en-US" sz="1000" dirty="0"/>
                    </a:p>
                  </a:txBody>
                  <a:tcPr/>
                </a:tc>
              </a:tr>
              <a:tr h="279561">
                <a:tc>
                  <a:txBody>
                    <a:bodyPr/>
                    <a:lstStyle/>
                    <a:p>
                      <a:r>
                        <a:rPr lang="en-US" sz="1000" dirty="0" smtClean="0"/>
                        <a:t>Email:</a:t>
                      </a:r>
                      <a:endParaRPr lang="en-US" sz="1000" dirty="0"/>
                    </a:p>
                  </a:txBody>
                  <a:tcPr/>
                </a:tc>
                <a:tc>
                  <a:txBody>
                    <a:bodyPr/>
                    <a:lstStyle/>
                    <a:p>
                      <a:endParaRPr lang="en-US" sz="1000" dirty="0"/>
                    </a:p>
                  </a:txBody>
                  <a:tcPr/>
                </a:tc>
              </a:tr>
              <a:tr h="279561">
                <a:tc>
                  <a:txBody>
                    <a:bodyPr/>
                    <a:lstStyle/>
                    <a:p>
                      <a:r>
                        <a:rPr lang="en-US" sz="1000" dirty="0" smtClean="0"/>
                        <a:t>Website:</a:t>
                      </a:r>
                      <a:endParaRPr lang="en-US" sz="1000" dirty="0"/>
                    </a:p>
                  </a:txBody>
                  <a:tcPr/>
                </a:tc>
                <a:tc>
                  <a:txBody>
                    <a:bodyPr/>
                    <a:lstStyle/>
                    <a:p>
                      <a:endParaRPr lang="en-US" sz="1000" dirty="0"/>
                    </a:p>
                  </a:txBody>
                  <a:tcPr/>
                </a:tc>
              </a:tr>
              <a:tr h="279561">
                <a:tc>
                  <a:txBody>
                    <a:bodyPr/>
                    <a:lstStyle/>
                    <a:p>
                      <a:r>
                        <a:rPr lang="en-US" sz="1000" dirty="0" smtClean="0"/>
                        <a:t>Sponsorship Level:</a:t>
                      </a:r>
                    </a:p>
                    <a:p>
                      <a:r>
                        <a:rPr lang="en-US" sz="800" dirty="0" smtClean="0"/>
                        <a:t>(please circle)</a:t>
                      </a:r>
                      <a:endParaRPr lang="en-US" sz="800" dirty="0"/>
                    </a:p>
                  </a:txBody>
                  <a:tcPr/>
                </a:tc>
                <a:tc>
                  <a:txBody>
                    <a:bodyPr/>
                    <a:lstStyle/>
                    <a:p>
                      <a:r>
                        <a:rPr lang="en-US" sz="1000" dirty="0" smtClean="0"/>
                        <a:t>Platinum,</a:t>
                      </a:r>
                      <a:r>
                        <a:rPr lang="en-US" sz="1000" baseline="0" dirty="0" smtClean="0"/>
                        <a:t> Gold, Silver</a:t>
                      </a:r>
                      <a:endParaRPr lang="en-US" sz="1000" dirty="0"/>
                    </a:p>
                  </a:txBody>
                  <a:tcPr/>
                </a:tc>
              </a:tr>
              <a:tr h="279561">
                <a:tc>
                  <a:txBody>
                    <a:bodyPr/>
                    <a:lstStyle/>
                    <a:p>
                      <a:r>
                        <a:rPr lang="en-US" sz="1000" dirty="0" smtClean="0"/>
                        <a:t>Term of contract: </a:t>
                      </a:r>
                    </a:p>
                    <a:p>
                      <a:r>
                        <a:rPr lang="en-US" sz="800" dirty="0" smtClean="0"/>
                        <a:t>(please circle)</a:t>
                      </a:r>
                      <a:endParaRPr lang="en-US" sz="800" dirty="0"/>
                    </a:p>
                  </a:txBody>
                  <a:tcPr/>
                </a:tc>
                <a:tc>
                  <a:txBody>
                    <a:bodyPr/>
                    <a:lstStyle/>
                    <a:p>
                      <a:r>
                        <a:rPr lang="en-US" sz="1000" dirty="0" smtClean="0"/>
                        <a:t>1 calendar</a:t>
                      </a:r>
                      <a:r>
                        <a:rPr lang="en-US" sz="1000" baseline="0" dirty="0" smtClean="0"/>
                        <a:t> </a:t>
                      </a:r>
                      <a:r>
                        <a:rPr lang="en-US" sz="1000" dirty="0" smtClean="0"/>
                        <a:t>year, 2 calendar years, 3 calendar</a:t>
                      </a:r>
                      <a:r>
                        <a:rPr lang="en-US" sz="1000" baseline="0" dirty="0" smtClean="0"/>
                        <a:t> </a:t>
                      </a:r>
                      <a:r>
                        <a:rPr lang="en-US" sz="1000" dirty="0" smtClean="0"/>
                        <a:t>years</a:t>
                      </a:r>
                      <a:endParaRPr lang="en-US" sz="1000" dirty="0"/>
                    </a:p>
                  </a:txBody>
                  <a:tcPr/>
                </a:tc>
              </a:tr>
              <a:tr h="279561">
                <a:tc>
                  <a:txBody>
                    <a:bodyPr/>
                    <a:lstStyle/>
                    <a:p>
                      <a:r>
                        <a:rPr lang="en-US" sz="1000" dirty="0" smtClean="0"/>
                        <a:t>Payment Arrangement</a:t>
                      </a:r>
                      <a:r>
                        <a:rPr lang="en-US" sz="1000" baseline="0" dirty="0" smtClean="0"/>
                        <a:t>:</a:t>
                      </a:r>
                      <a:r>
                        <a:rPr lang="en-US" sz="800" baseline="0" dirty="0" smtClean="0"/>
                        <a:t>(please circle)</a:t>
                      </a:r>
                      <a:endParaRPr lang="en-US" sz="800" dirty="0"/>
                    </a:p>
                  </a:txBody>
                  <a:tcPr/>
                </a:tc>
                <a:tc>
                  <a:txBody>
                    <a:bodyPr/>
                    <a:lstStyle/>
                    <a:p>
                      <a:r>
                        <a:rPr lang="en-US" sz="1000" dirty="0" smtClean="0"/>
                        <a:t>EFT, Cash, </a:t>
                      </a:r>
                      <a:r>
                        <a:rPr lang="en-US" sz="1000" smtClean="0"/>
                        <a:t>Credit Card</a:t>
                      </a:r>
                    </a:p>
                    <a:p>
                      <a:endParaRPr lang="en-US" sz="1000" dirty="0"/>
                    </a:p>
                  </a:txBody>
                  <a:tcPr/>
                </a:tc>
              </a:tr>
              <a:tr h="810719">
                <a:tc>
                  <a:txBody>
                    <a:bodyPr/>
                    <a:lstStyle/>
                    <a:p>
                      <a:r>
                        <a:rPr lang="en-US" sz="1000" dirty="0" smtClean="0"/>
                        <a:t>Contract</a:t>
                      </a:r>
                      <a:r>
                        <a:rPr lang="en-US" sz="1000" baseline="0" dirty="0" smtClean="0"/>
                        <a:t> Special Conditions:</a:t>
                      </a:r>
                      <a:endParaRPr lang="en-US" sz="1000" dirty="0"/>
                    </a:p>
                  </a:txBody>
                  <a:tcPr/>
                </a:tc>
                <a:tc>
                  <a:txBody>
                    <a:bodyPr/>
                    <a:lstStyle/>
                    <a:p>
                      <a:endParaRPr lang="en-US" sz="1000" dirty="0"/>
                    </a:p>
                  </a:txBody>
                  <a:tcPr/>
                </a:tc>
              </a:tr>
              <a:tr h="279561">
                <a:tc>
                  <a:txBody>
                    <a:bodyPr/>
                    <a:lstStyle/>
                    <a:p>
                      <a:r>
                        <a:rPr lang="en-US" sz="1000" dirty="0" smtClean="0"/>
                        <a:t>Date</a:t>
                      </a:r>
                      <a:r>
                        <a:rPr lang="en-US" sz="1000" baseline="0" dirty="0" smtClean="0"/>
                        <a:t> of Agreement:</a:t>
                      </a:r>
                      <a:endParaRPr lang="en-US" sz="1000" dirty="0"/>
                    </a:p>
                  </a:txBody>
                  <a:tcPr/>
                </a:tc>
                <a:tc>
                  <a:txBody>
                    <a:bodyPr/>
                    <a:lstStyle/>
                    <a:p>
                      <a:endParaRPr lang="en-US" sz="1000" dirty="0"/>
                    </a:p>
                  </a:txBody>
                  <a:tcPr/>
                </a:tc>
              </a:tr>
              <a:tr h="279561">
                <a:tc>
                  <a:txBody>
                    <a:bodyPr/>
                    <a:lstStyle/>
                    <a:p>
                      <a:r>
                        <a:rPr lang="en-US" sz="1000" dirty="0" smtClean="0"/>
                        <a:t>Sponsors Signature:</a:t>
                      </a:r>
                      <a:endParaRPr lang="en-US" sz="1000" dirty="0"/>
                    </a:p>
                  </a:txBody>
                  <a:tcPr/>
                </a:tc>
                <a:tc>
                  <a:txBody>
                    <a:bodyPr/>
                    <a:lstStyle/>
                    <a:p>
                      <a:endParaRPr lang="en-US" sz="1000" dirty="0"/>
                    </a:p>
                  </a:txBody>
                  <a:tcPr/>
                </a:tc>
              </a:tr>
              <a:tr h="279561">
                <a:tc>
                  <a:txBody>
                    <a:bodyPr/>
                    <a:lstStyle/>
                    <a:p>
                      <a:r>
                        <a:rPr lang="en-US" sz="1000" dirty="0" smtClean="0"/>
                        <a:t>SMAA Signature:</a:t>
                      </a:r>
                      <a:endParaRPr lang="en-US" sz="1000" dirty="0"/>
                    </a:p>
                  </a:txBody>
                  <a:tcPr/>
                </a:tc>
                <a:tc>
                  <a:txBody>
                    <a:bodyPr/>
                    <a:lstStyle/>
                    <a:p>
                      <a:endParaRPr lang="en-US" sz="1000" dirty="0"/>
                    </a:p>
                  </a:txBody>
                  <a:tcPr/>
                </a:tc>
              </a:tr>
              <a:tr h="279561">
                <a:tc>
                  <a:txBody>
                    <a:bodyPr/>
                    <a:lstStyle/>
                    <a:p>
                      <a:endParaRPr lang="en-US" sz="1000" dirty="0"/>
                    </a:p>
                  </a:txBody>
                  <a:tcPr/>
                </a:tc>
                <a:tc>
                  <a:txBody>
                    <a:bodyPr/>
                    <a:lstStyle/>
                    <a:p>
                      <a:r>
                        <a:rPr lang="en-US" sz="1000" dirty="0" smtClean="0"/>
                        <a:t>Sponsor to email </a:t>
                      </a:r>
                      <a:r>
                        <a:rPr lang="en-US" sz="1000" dirty="0" smtClean="0">
                          <a:hlinkClick r:id="rId2"/>
                        </a:rPr>
                        <a:t>admin@smaanetballclub.com.au</a:t>
                      </a:r>
                      <a:r>
                        <a:rPr lang="en-US" sz="1000" baseline="0" dirty="0" smtClean="0"/>
                        <a:t> company logo, promotional photos, &amp; short text paragraph to be used for advertising.</a:t>
                      </a:r>
                      <a:endParaRPr lang="en-US" sz="1000" dirty="0"/>
                    </a:p>
                  </a:txBody>
                  <a:tcPr/>
                </a:tc>
              </a:tr>
            </a:tbl>
          </a:graphicData>
        </a:graphic>
      </p:graphicFrame>
    </p:spTree>
    <p:extLst>
      <p:ext uri="{BB962C8B-B14F-4D97-AF65-F5344CB8AC3E}">
        <p14:creationId xmlns:p14="http://schemas.microsoft.com/office/powerpoint/2010/main" val="594102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St Michael &amp; All Angels Netball Club</a:t>
            </a:r>
            <a:endParaRPr lang="en-US" dirty="0"/>
          </a:p>
        </p:txBody>
      </p:sp>
      <p:sp>
        <p:nvSpPr>
          <p:cNvPr id="3" name="Subtitle 2"/>
          <p:cNvSpPr>
            <a:spLocks noGrp="1"/>
          </p:cNvSpPr>
          <p:nvPr>
            <p:ph type="subTitle" idx="1"/>
          </p:nvPr>
        </p:nvSpPr>
        <p:spPr/>
        <p:txBody>
          <a:bodyPr/>
          <a:lstStyle/>
          <a:p>
            <a:pPr algn="ctr"/>
            <a:r>
              <a:rPr lang="en-US" dirty="0" smtClean="0"/>
              <a:t>2017 Sponsorship Information</a:t>
            </a:r>
            <a:endParaRPr lang="en-US" dirty="0"/>
          </a:p>
        </p:txBody>
      </p:sp>
    </p:spTree>
    <p:extLst>
      <p:ext uri="{BB962C8B-B14F-4D97-AF65-F5344CB8AC3E}">
        <p14:creationId xmlns:p14="http://schemas.microsoft.com/office/powerpoint/2010/main" val="1645264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u="sng" dirty="0" smtClean="0">
                <a:solidFill>
                  <a:srgbClr val="0000FF"/>
                </a:solidFill>
              </a:rPr>
              <a:t>SMAA Netball Club</a:t>
            </a:r>
            <a:br>
              <a:rPr lang="en-US" sz="2800" b="1" u="sng" dirty="0" smtClean="0">
                <a:solidFill>
                  <a:srgbClr val="0000FF"/>
                </a:solidFill>
              </a:rPr>
            </a:br>
            <a:r>
              <a:rPr lang="en-US" sz="2800" b="1" u="sng" dirty="0" smtClean="0">
                <a:solidFill>
                  <a:srgbClr val="0000FF"/>
                </a:solidFill>
              </a:rPr>
              <a:t>Important Information</a:t>
            </a:r>
            <a:endParaRPr lang="en-US" sz="2800" b="1" u="sng" dirty="0">
              <a:solidFill>
                <a:srgbClr val="0000FF"/>
              </a:solidFill>
            </a:endParaRPr>
          </a:p>
        </p:txBody>
      </p:sp>
      <p:sp>
        <p:nvSpPr>
          <p:cNvPr id="3" name="Content Placeholder 2"/>
          <p:cNvSpPr>
            <a:spLocks noGrp="1"/>
          </p:cNvSpPr>
          <p:nvPr>
            <p:ph idx="1"/>
          </p:nvPr>
        </p:nvSpPr>
        <p:spPr>
          <a:xfrm>
            <a:off x="481802" y="1848645"/>
            <a:ext cx="6357802" cy="3549115"/>
          </a:xfrm>
        </p:spPr>
        <p:txBody>
          <a:bodyPr/>
          <a:lstStyle/>
          <a:p>
            <a:pPr>
              <a:buNone/>
            </a:pPr>
            <a:r>
              <a:rPr lang="en-US" sz="1800" b="1" u="sng" dirty="0" smtClean="0"/>
              <a:t>Location</a:t>
            </a:r>
            <a:r>
              <a:rPr lang="en-US" sz="1800" dirty="0" smtClean="0"/>
              <a:t>:</a:t>
            </a:r>
            <a:r>
              <a:rPr lang="en-US" sz="1800" dirty="0"/>
              <a:t> </a:t>
            </a:r>
            <a:r>
              <a:rPr lang="en-US" sz="1800" dirty="0" smtClean="0"/>
              <a:t>2 </a:t>
            </a:r>
            <a:r>
              <a:rPr lang="en-US" sz="1800" dirty="0" err="1" smtClean="0"/>
              <a:t>Retallack</a:t>
            </a:r>
            <a:r>
              <a:rPr lang="en-US" sz="1800" dirty="0" smtClean="0"/>
              <a:t> Ave, </a:t>
            </a:r>
            <a:r>
              <a:rPr lang="en-US" sz="1800" dirty="0" err="1" smtClean="0"/>
              <a:t>Marleston</a:t>
            </a:r>
            <a:r>
              <a:rPr lang="en-US" sz="1800" dirty="0" smtClean="0"/>
              <a:t>  SA 5033</a:t>
            </a:r>
          </a:p>
          <a:p>
            <a:pPr>
              <a:buNone/>
            </a:pPr>
            <a:r>
              <a:rPr lang="en-US" sz="1800" b="1" u="sng" dirty="0" smtClean="0"/>
              <a:t>Website</a:t>
            </a:r>
            <a:r>
              <a:rPr lang="en-US" sz="1800" dirty="0" smtClean="0"/>
              <a:t>: </a:t>
            </a:r>
            <a:r>
              <a:rPr lang="en-US" sz="1800" dirty="0" smtClean="0">
                <a:hlinkClick r:id="rId2"/>
              </a:rPr>
              <a:t>www.smaanetballclub.com.au</a:t>
            </a:r>
            <a:endParaRPr lang="en-US" sz="1800" dirty="0" smtClean="0"/>
          </a:p>
          <a:p>
            <a:pPr>
              <a:buNone/>
            </a:pPr>
            <a:endParaRPr lang="en-US" sz="1600" dirty="0" smtClean="0"/>
          </a:p>
          <a:p>
            <a:endParaRPr lang="en-US" dirty="0" smtClean="0"/>
          </a:p>
          <a:p>
            <a:endParaRPr lang="en-US" dirty="0" smtClean="0"/>
          </a:p>
          <a:p>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3623351025"/>
              </p:ext>
            </p:extLst>
          </p:nvPr>
        </p:nvGraphicFramePr>
        <p:xfrm>
          <a:off x="481803" y="3077097"/>
          <a:ext cx="7924066" cy="2473960"/>
        </p:xfrm>
        <a:graphic>
          <a:graphicData uri="http://schemas.openxmlformats.org/drawingml/2006/table">
            <a:tbl>
              <a:tblPr firstRow="1" bandRow="1">
                <a:tableStyleId>{3B4B98B0-60AC-42C2-AFA5-B58CD77FA1E5}</a:tableStyleId>
              </a:tblPr>
              <a:tblGrid>
                <a:gridCol w="1338159"/>
                <a:gridCol w="1689030"/>
                <a:gridCol w="3454822"/>
                <a:gridCol w="1442055"/>
              </a:tblGrid>
              <a:tr h="169349">
                <a:tc>
                  <a:txBody>
                    <a:bodyPr/>
                    <a:lstStyle/>
                    <a:p>
                      <a:r>
                        <a:rPr lang="en-US" sz="1800" dirty="0" smtClean="0"/>
                        <a:t>Position</a:t>
                      </a:r>
                      <a:endParaRPr lang="en-US" sz="1800" dirty="0"/>
                    </a:p>
                  </a:txBody>
                  <a:tcPr/>
                </a:tc>
                <a:tc>
                  <a:txBody>
                    <a:bodyPr/>
                    <a:lstStyle/>
                    <a:p>
                      <a:r>
                        <a:rPr lang="en-US" sz="1800" dirty="0" smtClean="0"/>
                        <a:t>Contact</a:t>
                      </a:r>
                      <a:endParaRPr lang="en-US" sz="1800" dirty="0"/>
                    </a:p>
                  </a:txBody>
                  <a:tcPr/>
                </a:tc>
                <a:tc>
                  <a:txBody>
                    <a:bodyPr/>
                    <a:lstStyle/>
                    <a:p>
                      <a:r>
                        <a:rPr lang="en-US" sz="1800" dirty="0" smtClean="0"/>
                        <a:t>Email:</a:t>
                      </a:r>
                      <a:endParaRPr lang="en-US" sz="1800" dirty="0"/>
                    </a:p>
                  </a:txBody>
                  <a:tcPr/>
                </a:tc>
                <a:tc>
                  <a:txBody>
                    <a:bodyPr/>
                    <a:lstStyle/>
                    <a:p>
                      <a:r>
                        <a:rPr lang="en-US" sz="1800" dirty="0" smtClean="0"/>
                        <a:t>Phone:</a:t>
                      </a:r>
                      <a:endParaRPr lang="en-US" sz="1800" dirty="0"/>
                    </a:p>
                  </a:txBody>
                  <a:tcPr/>
                </a:tc>
              </a:tr>
              <a:tr h="370840">
                <a:tc>
                  <a:txBody>
                    <a:bodyPr/>
                    <a:lstStyle/>
                    <a:p>
                      <a:r>
                        <a:rPr lang="en-US" sz="1600" smtClean="0"/>
                        <a:t>President</a:t>
                      </a:r>
                      <a:endParaRPr lang="en-US" sz="1600" dirty="0"/>
                    </a:p>
                  </a:txBody>
                  <a:tcPr/>
                </a:tc>
                <a:tc>
                  <a:txBody>
                    <a:bodyPr/>
                    <a:lstStyle/>
                    <a:p>
                      <a:r>
                        <a:rPr lang="en-US" sz="1600" dirty="0" smtClean="0"/>
                        <a:t>Bronwyn </a:t>
                      </a:r>
                      <a:r>
                        <a:rPr lang="en-US" sz="1600" dirty="0" err="1" smtClean="0"/>
                        <a:t>Thain</a:t>
                      </a:r>
                      <a:endParaRPr lang="en-US" sz="1600" dirty="0"/>
                    </a:p>
                  </a:txBody>
                  <a:tcPr/>
                </a:tc>
                <a:tc>
                  <a:txBody>
                    <a:bodyPr/>
                    <a:lstStyle/>
                    <a:p>
                      <a:r>
                        <a:rPr lang="en-US" sz="1600" dirty="0" smtClean="0">
                          <a:solidFill>
                            <a:srgbClr val="800000"/>
                          </a:solidFill>
                          <a:hlinkClick r:id="rId3"/>
                        </a:rPr>
                        <a:t>president@smaanetballclub.com.au</a:t>
                      </a:r>
                      <a:endParaRPr lang="en-US" sz="1600" dirty="0">
                        <a:solidFill>
                          <a:srgbClr val="800000"/>
                        </a:solidFill>
                      </a:endParaRPr>
                    </a:p>
                  </a:txBody>
                  <a:tcPr/>
                </a:tc>
                <a:tc>
                  <a:txBody>
                    <a:bodyPr/>
                    <a:lstStyle/>
                    <a:p>
                      <a:r>
                        <a:rPr lang="en-US" sz="1600" dirty="0" smtClean="0"/>
                        <a:t>0414 253 654</a:t>
                      </a:r>
                      <a:endParaRPr lang="en-US" sz="1600" dirty="0"/>
                    </a:p>
                  </a:txBody>
                  <a:tcPr/>
                </a:tc>
              </a:tr>
              <a:tr h="370840">
                <a:tc>
                  <a:txBody>
                    <a:bodyPr/>
                    <a:lstStyle/>
                    <a:p>
                      <a:r>
                        <a:rPr lang="en-US" sz="1600" dirty="0" smtClean="0"/>
                        <a:t>Sponsorship Co-</a:t>
                      </a:r>
                      <a:r>
                        <a:rPr lang="en-US" sz="1600" dirty="0" err="1" smtClean="0"/>
                        <a:t>ordinator</a:t>
                      </a:r>
                      <a:endParaRPr lang="en-US" sz="1600" dirty="0"/>
                    </a:p>
                  </a:txBody>
                  <a:tcPr/>
                </a:tc>
                <a:tc>
                  <a:txBody>
                    <a:bodyPr/>
                    <a:lstStyle/>
                    <a:p>
                      <a:r>
                        <a:rPr lang="en-US" sz="1600" dirty="0" smtClean="0"/>
                        <a:t>Jess Evans</a:t>
                      </a:r>
                      <a:endParaRPr lang="en-US" sz="1600" dirty="0"/>
                    </a:p>
                  </a:txBody>
                  <a:tcPr/>
                </a:tc>
                <a:tc>
                  <a:txBody>
                    <a:bodyPr/>
                    <a:lstStyle/>
                    <a:p>
                      <a:r>
                        <a:rPr lang="en-US" sz="1600" dirty="0" err="1" smtClean="0"/>
                        <a:t>mmtevans@gmail.com</a:t>
                      </a:r>
                      <a:endParaRPr lang="en-US" sz="1600" dirty="0"/>
                    </a:p>
                  </a:txBody>
                  <a:tcPr/>
                </a:tc>
                <a:tc>
                  <a:txBody>
                    <a:bodyPr/>
                    <a:lstStyle/>
                    <a:p>
                      <a:r>
                        <a:rPr lang="en-US" sz="1600" dirty="0" smtClean="0"/>
                        <a:t>0418 929 698</a:t>
                      </a:r>
                      <a:endParaRPr lang="en-US" sz="1600" dirty="0"/>
                    </a:p>
                  </a:txBody>
                  <a:tcPr/>
                </a:tc>
              </a:tr>
              <a:tr h="370840">
                <a:tc>
                  <a:txBody>
                    <a:bodyPr/>
                    <a:lstStyle/>
                    <a:p>
                      <a:r>
                        <a:rPr lang="en-US" sz="1600" dirty="0" smtClean="0"/>
                        <a:t>Treasurer</a:t>
                      </a:r>
                      <a:endParaRPr lang="en-US" sz="1600" dirty="0"/>
                    </a:p>
                  </a:txBody>
                  <a:tcPr/>
                </a:tc>
                <a:tc>
                  <a:txBody>
                    <a:bodyPr/>
                    <a:lstStyle/>
                    <a:p>
                      <a:r>
                        <a:rPr lang="en-US" sz="1600" dirty="0" smtClean="0"/>
                        <a:t>Sharon Stephenson </a:t>
                      </a:r>
                      <a:endParaRPr lang="en-US" sz="1600" dirty="0"/>
                    </a:p>
                  </a:txBody>
                  <a:tcPr/>
                </a:tc>
                <a:tc>
                  <a:txBody>
                    <a:bodyPr/>
                    <a:lstStyle/>
                    <a:p>
                      <a:r>
                        <a:rPr lang="en-US" sz="1600" dirty="0" smtClean="0">
                          <a:hlinkClick r:id="rId4"/>
                        </a:rPr>
                        <a:t>treasurer@smaanetballclub.com.au</a:t>
                      </a:r>
                      <a:endParaRPr lang="en-US" sz="1600" dirty="0"/>
                    </a:p>
                  </a:txBody>
                  <a:tcPr/>
                </a:tc>
                <a:tc>
                  <a:txBody>
                    <a:bodyPr/>
                    <a:lstStyle/>
                    <a:p>
                      <a:r>
                        <a:rPr lang="en-US" sz="1600" dirty="0" smtClean="0"/>
                        <a:t>0405 474 686</a:t>
                      </a:r>
                      <a:endParaRPr lang="en-US" sz="1600" dirty="0"/>
                    </a:p>
                  </a:txBody>
                  <a:tcPr/>
                </a:tc>
              </a:tr>
              <a:tr h="370840">
                <a:tc>
                  <a:txBody>
                    <a:bodyPr/>
                    <a:lstStyle/>
                    <a:p>
                      <a:r>
                        <a:rPr lang="en-US" sz="1600" dirty="0" smtClean="0"/>
                        <a:t>Admin Officer</a:t>
                      </a:r>
                      <a:endParaRPr lang="en-US" sz="1600" dirty="0"/>
                    </a:p>
                  </a:txBody>
                  <a:tcPr/>
                </a:tc>
                <a:tc>
                  <a:txBody>
                    <a:bodyPr/>
                    <a:lstStyle/>
                    <a:p>
                      <a:r>
                        <a:rPr lang="en-US" sz="1600" dirty="0" smtClean="0"/>
                        <a:t>Tania Costello</a:t>
                      </a:r>
                    </a:p>
                  </a:txBody>
                  <a:tcPr/>
                </a:tc>
                <a:tc>
                  <a:txBody>
                    <a:bodyPr/>
                    <a:lstStyle/>
                    <a:p>
                      <a:r>
                        <a:rPr lang="en-US" sz="1600" dirty="0" err="1" smtClean="0"/>
                        <a:t>admin@smaanetballclub.com.au</a:t>
                      </a:r>
                      <a:endParaRPr lang="en-US" sz="1600" dirty="0" smtClean="0"/>
                    </a:p>
                  </a:txBody>
                  <a:tcPr/>
                </a:tc>
                <a:tc>
                  <a:txBody>
                    <a:bodyPr/>
                    <a:lstStyle/>
                    <a:p>
                      <a:r>
                        <a:rPr lang="en-US" sz="1600" dirty="0" smtClean="0"/>
                        <a:t>0403 821 598</a:t>
                      </a:r>
                    </a:p>
                  </a:txBody>
                  <a:tcPr/>
                </a:tc>
              </a:tr>
            </a:tbl>
          </a:graphicData>
        </a:graphic>
      </p:graphicFrame>
    </p:spTree>
    <p:extLst>
      <p:ext uri="{BB962C8B-B14F-4D97-AF65-F5344CB8AC3E}">
        <p14:creationId xmlns:p14="http://schemas.microsoft.com/office/powerpoint/2010/main" val="2847272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History</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a:t>We are St Michael and All Angels Netball Club (SMAA) our membership is currently </a:t>
            </a:r>
            <a:r>
              <a:rPr lang="en-US" dirty="0" smtClean="0"/>
              <a:t>291 </a:t>
            </a:r>
            <a:r>
              <a:rPr lang="en-US" dirty="0"/>
              <a:t>junior and senior </a:t>
            </a:r>
            <a:r>
              <a:rPr lang="en-US" dirty="0" smtClean="0"/>
              <a:t>players, </a:t>
            </a:r>
            <a:r>
              <a:rPr lang="en-US" dirty="0"/>
              <a:t>making us the largest player participated club in the western suburbs</a:t>
            </a:r>
            <a:r>
              <a:rPr lang="en-US" dirty="0" smtClean="0"/>
              <a:t>.</a:t>
            </a:r>
            <a:endParaRPr lang="en-AU" dirty="0"/>
          </a:p>
          <a:p>
            <a:pPr marL="0" indent="0">
              <a:buNone/>
            </a:pPr>
            <a:r>
              <a:rPr lang="en-US" dirty="0"/>
              <a:t>In 1993 the club commenced with 4 teams (approx. 40 girls) and we played on the courts near the Henley Sharks Football Club.  </a:t>
            </a:r>
            <a:endParaRPr lang="en-US" dirty="0" smtClean="0"/>
          </a:p>
          <a:p>
            <a:pPr marL="0" indent="0">
              <a:buNone/>
            </a:pPr>
            <a:r>
              <a:rPr lang="en-US" dirty="0" smtClean="0"/>
              <a:t>The </a:t>
            </a:r>
            <a:r>
              <a:rPr lang="en-US" dirty="0"/>
              <a:t>club began to grow rapidly in the late 1990’s seeing a move in 2000 to </a:t>
            </a:r>
            <a:r>
              <a:rPr lang="en-US" dirty="0" err="1" smtClean="0"/>
              <a:t>Cudmore</a:t>
            </a:r>
            <a:r>
              <a:rPr lang="en-US" dirty="0" smtClean="0"/>
              <a:t> </a:t>
            </a:r>
            <a:r>
              <a:rPr lang="en-US" dirty="0"/>
              <a:t>Terrace, Henley </a:t>
            </a:r>
            <a:r>
              <a:rPr lang="en-US" dirty="0" smtClean="0"/>
              <a:t>Beach, where we stayed for 12 years. In 2012 we moved to Nazareth Catholic College, </a:t>
            </a:r>
            <a:r>
              <a:rPr lang="en-US" dirty="0" err="1" smtClean="0"/>
              <a:t>Underdale</a:t>
            </a:r>
            <a:r>
              <a:rPr lang="en-US" dirty="0" smtClean="0"/>
              <a:t> which was our home base for a further 4 years. </a:t>
            </a:r>
          </a:p>
          <a:p>
            <a:pPr marL="0" indent="0">
              <a:buNone/>
            </a:pPr>
            <a:r>
              <a:rPr lang="en-US" dirty="0" smtClean="0"/>
              <a:t> This year 2017 has seen our club move to a new, more permanent, home base at the </a:t>
            </a:r>
            <a:r>
              <a:rPr lang="en-US" dirty="0" err="1" smtClean="0"/>
              <a:t>Marleston</a:t>
            </a:r>
            <a:r>
              <a:rPr lang="en-US" dirty="0" smtClean="0"/>
              <a:t> Sports Centre, where we have signed a 10 year lease. These premises give us access to 7 courts and clubrooms .  </a:t>
            </a:r>
            <a:r>
              <a:rPr lang="en-US" dirty="0"/>
              <a:t>Our club has continued to grow significantly over the years and continues to be a popular club with players from other clubs registering with us in an effort to attain the skills and “sportsmanship” qualities that St Michael’s has become known for.  </a:t>
            </a:r>
            <a:endParaRPr lang="en-AU" dirty="0"/>
          </a:p>
          <a:p>
            <a:pPr marL="0" indent="0">
              <a:buNone/>
            </a:pPr>
            <a:r>
              <a:rPr lang="en-US" dirty="0"/>
              <a:t>Our club is associated with SAUCNA (South Australian United Church Netball Association) and our players make up at least 32 teams during </a:t>
            </a:r>
            <a:r>
              <a:rPr lang="en-US" dirty="0" smtClean="0"/>
              <a:t>both the </a:t>
            </a:r>
            <a:r>
              <a:rPr lang="en-US" dirty="0"/>
              <a:t>winter season </a:t>
            </a:r>
            <a:r>
              <a:rPr lang="en-US" dirty="0" smtClean="0"/>
              <a:t>and summer seasons. </a:t>
            </a:r>
            <a:r>
              <a:rPr lang="en-US" dirty="0"/>
              <a:t> </a:t>
            </a:r>
            <a:endParaRPr lang="en-US" dirty="0" smtClean="0"/>
          </a:p>
          <a:p>
            <a:pPr marL="0" indent="0">
              <a:buNone/>
            </a:pPr>
            <a:r>
              <a:rPr lang="en-US" dirty="0" smtClean="0"/>
              <a:t>Our current membership numbers are approximately 220 junior players and 70 senior players. </a:t>
            </a:r>
            <a:r>
              <a:rPr lang="en-US" dirty="0"/>
              <a:t>When we include our parents of players, coaches and umpires, our weekly presence at games is in excess of 1000 people and we are supported by local business and the local community making our club a true community club!</a:t>
            </a:r>
            <a:endParaRPr lang="en-AU" dirty="0"/>
          </a:p>
          <a:p>
            <a:pPr marL="0" indent="0">
              <a:buNone/>
            </a:pPr>
            <a:endParaRPr lang="en-AU" dirty="0"/>
          </a:p>
          <a:p>
            <a:pPr marL="0" indent="0">
              <a:buNone/>
            </a:pPr>
            <a:r>
              <a:rPr lang="en-US" dirty="0"/>
              <a:t> </a:t>
            </a:r>
            <a:endParaRPr lang="en-AU" dirty="0"/>
          </a:p>
        </p:txBody>
      </p:sp>
    </p:spTree>
    <p:extLst>
      <p:ext uri="{BB962C8B-B14F-4D97-AF65-F5344CB8AC3E}">
        <p14:creationId xmlns:p14="http://schemas.microsoft.com/office/powerpoint/2010/main" val="2867295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solidFill>
                  <a:srgbClr val="0000FF"/>
                </a:solidFill>
              </a:rPr>
              <a:t>Player numbers &amp; Residential distribution</a:t>
            </a:r>
            <a:r>
              <a:rPr lang="en-US" sz="3200" dirty="0" smtClean="0"/>
              <a:t> </a:t>
            </a:r>
            <a:r>
              <a:rPr lang="en-US" sz="2000" dirty="0" smtClean="0"/>
              <a:t>(December 2016)</a:t>
            </a: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22176931"/>
              </p:ext>
            </p:extLst>
          </p:nvPr>
        </p:nvGraphicFramePr>
        <p:xfrm>
          <a:off x="971289" y="2024160"/>
          <a:ext cx="3281966" cy="3291840"/>
        </p:xfrm>
        <a:graphic>
          <a:graphicData uri="http://schemas.openxmlformats.org/drawingml/2006/table">
            <a:tbl>
              <a:tblPr firstRow="1" bandRow="1">
                <a:tableStyleId>{3B4B98B0-60AC-42C2-AFA5-B58CD77FA1E5}</a:tableStyleId>
              </a:tblPr>
              <a:tblGrid>
                <a:gridCol w="1640983"/>
                <a:gridCol w="1640983"/>
              </a:tblGrid>
              <a:tr h="359144">
                <a:tc>
                  <a:txBody>
                    <a:bodyPr/>
                    <a:lstStyle/>
                    <a:p>
                      <a:r>
                        <a:rPr lang="en-US" dirty="0" smtClean="0">
                          <a:solidFill>
                            <a:schemeClr val="bg1"/>
                          </a:solidFill>
                        </a:rPr>
                        <a:t>Age Group</a:t>
                      </a:r>
                      <a:endParaRPr lang="en-US" dirty="0">
                        <a:solidFill>
                          <a:schemeClr val="bg1"/>
                        </a:solidFill>
                      </a:endParaRPr>
                    </a:p>
                  </a:txBody>
                  <a:tcPr/>
                </a:tc>
                <a:tc>
                  <a:txBody>
                    <a:bodyPr/>
                    <a:lstStyle/>
                    <a:p>
                      <a:r>
                        <a:rPr lang="en-US" dirty="0" smtClean="0">
                          <a:solidFill>
                            <a:schemeClr val="bg1"/>
                          </a:solidFill>
                        </a:rPr>
                        <a:t>No of Players</a:t>
                      </a:r>
                      <a:endParaRPr lang="en-US" dirty="0">
                        <a:solidFill>
                          <a:schemeClr val="bg1"/>
                        </a:solidFill>
                      </a:endParaRPr>
                    </a:p>
                  </a:txBody>
                  <a:tcPr/>
                </a:tc>
              </a:tr>
              <a:tr h="359423">
                <a:tc>
                  <a:txBody>
                    <a:bodyPr/>
                    <a:lstStyle/>
                    <a:p>
                      <a:r>
                        <a:rPr lang="en-US" dirty="0" smtClean="0">
                          <a:solidFill>
                            <a:schemeClr val="bg1"/>
                          </a:solidFill>
                        </a:rPr>
                        <a:t>U8</a:t>
                      </a:r>
                      <a:endParaRPr lang="en-US" dirty="0">
                        <a:solidFill>
                          <a:schemeClr val="bg1"/>
                        </a:solidFill>
                      </a:endParaRPr>
                    </a:p>
                  </a:txBody>
                  <a:tcPr/>
                </a:tc>
                <a:tc>
                  <a:txBody>
                    <a:bodyPr/>
                    <a:lstStyle/>
                    <a:p>
                      <a:r>
                        <a:rPr lang="en-US" dirty="0" smtClean="0">
                          <a:solidFill>
                            <a:schemeClr val="bg1"/>
                          </a:solidFill>
                        </a:rPr>
                        <a:t>39</a:t>
                      </a:r>
                      <a:endParaRPr lang="en-US" dirty="0">
                        <a:solidFill>
                          <a:schemeClr val="bg1"/>
                        </a:solidFill>
                      </a:endParaRPr>
                    </a:p>
                  </a:txBody>
                  <a:tcPr/>
                </a:tc>
              </a:tr>
              <a:tr h="359423">
                <a:tc>
                  <a:txBody>
                    <a:bodyPr/>
                    <a:lstStyle/>
                    <a:p>
                      <a:r>
                        <a:rPr lang="en-US" dirty="0" smtClean="0">
                          <a:solidFill>
                            <a:schemeClr val="bg1"/>
                          </a:solidFill>
                        </a:rPr>
                        <a:t>U9</a:t>
                      </a:r>
                      <a:endParaRPr lang="en-US" dirty="0">
                        <a:solidFill>
                          <a:schemeClr val="bg1"/>
                        </a:solidFill>
                      </a:endParaRPr>
                    </a:p>
                  </a:txBody>
                  <a:tcPr/>
                </a:tc>
                <a:tc>
                  <a:txBody>
                    <a:bodyPr/>
                    <a:lstStyle/>
                    <a:p>
                      <a:r>
                        <a:rPr lang="en-US" dirty="0" smtClean="0">
                          <a:solidFill>
                            <a:schemeClr val="bg1"/>
                          </a:solidFill>
                        </a:rPr>
                        <a:t>37</a:t>
                      </a:r>
                      <a:endParaRPr lang="en-US" dirty="0">
                        <a:solidFill>
                          <a:schemeClr val="bg1"/>
                        </a:solidFill>
                      </a:endParaRPr>
                    </a:p>
                  </a:txBody>
                  <a:tcPr/>
                </a:tc>
              </a:tr>
              <a:tr h="359423">
                <a:tc>
                  <a:txBody>
                    <a:bodyPr/>
                    <a:lstStyle/>
                    <a:p>
                      <a:r>
                        <a:rPr lang="en-US" dirty="0" smtClean="0">
                          <a:solidFill>
                            <a:schemeClr val="bg1"/>
                          </a:solidFill>
                        </a:rPr>
                        <a:t>U11</a:t>
                      </a:r>
                      <a:endParaRPr lang="en-US" dirty="0">
                        <a:solidFill>
                          <a:schemeClr val="bg1"/>
                        </a:solidFill>
                      </a:endParaRPr>
                    </a:p>
                  </a:txBody>
                  <a:tcPr/>
                </a:tc>
                <a:tc>
                  <a:txBody>
                    <a:bodyPr/>
                    <a:lstStyle/>
                    <a:p>
                      <a:r>
                        <a:rPr lang="en-US" dirty="0" smtClean="0">
                          <a:solidFill>
                            <a:schemeClr val="bg1"/>
                          </a:solidFill>
                        </a:rPr>
                        <a:t>45</a:t>
                      </a:r>
                      <a:endParaRPr lang="en-US" dirty="0">
                        <a:solidFill>
                          <a:schemeClr val="bg1"/>
                        </a:solidFill>
                      </a:endParaRPr>
                    </a:p>
                  </a:txBody>
                  <a:tcPr/>
                </a:tc>
              </a:tr>
              <a:tr h="359423">
                <a:tc>
                  <a:txBody>
                    <a:bodyPr/>
                    <a:lstStyle/>
                    <a:p>
                      <a:r>
                        <a:rPr lang="en-US" dirty="0" smtClean="0">
                          <a:solidFill>
                            <a:schemeClr val="bg1"/>
                          </a:solidFill>
                        </a:rPr>
                        <a:t>U13</a:t>
                      </a:r>
                      <a:endParaRPr lang="en-US" dirty="0">
                        <a:solidFill>
                          <a:schemeClr val="bg1"/>
                        </a:solidFill>
                      </a:endParaRPr>
                    </a:p>
                  </a:txBody>
                  <a:tcPr/>
                </a:tc>
                <a:tc>
                  <a:txBody>
                    <a:bodyPr/>
                    <a:lstStyle/>
                    <a:p>
                      <a:r>
                        <a:rPr lang="en-US" dirty="0" smtClean="0">
                          <a:solidFill>
                            <a:schemeClr val="bg1"/>
                          </a:solidFill>
                        </a:rPr>
                        <a:t>56</a:t>
                      </a:r>
                      <a:endParaRPr lang="en-US" dirty="0">
                        <a:solidFill>
                          <a:schemeClr val="bg1"/>
                        </a:solidFill>
                      </a:endParaRPr>
                    </a:p>
                  </a:txBody>
                  <a:tcPr/>
                </a:tc>
              </a:tr>
              <a:tr h="359423">
                <a:tc>
                  <a:txBody>
                    <a:bodyPr/>
                    <a:lstStyle/>
                    <a:p>
                      <a:r>
                        <a:rPr lang="en-US" dirty="0" smtClean="0">
                          <a:solidFill>
                            <a:schemeClr val="bg1"/>
                          </a:solidFill>
                        </a:rPr>
                        <a:t>U15</a:t>
                      </a:r>
                      <a:endParaRPr lang="en-US" dirty="0">
                        <a:solidFill>
                          <a:schemeClr val="bg1"/>
                        </a:solidFill>
                      </a:endParaRPr>
                    </a:p>
                  </a:txBody>
                  <a:tcPr/>
                </a:tc>
                <a:tc>
                  <a:txBody>
                    <a:bodyPr/>
                    <a:lstStyle/>
                    <a:p>
                      <a:r>
                        <a:rPr lang="en-US" dirty="0" smtClean="0">
                          <a:solidFill>
                            <a:schemeClr val="bg1"/>
                          </a:solidFill>
                        </a:rPr>
                        <a:t>35</a:t>
                      </a:r>
                      <a:endParaRPr lang="en-US" dirty="0">
                        <a:solidFill>
                          <a:schemeClr val="bg1"/>
                        </a:solidFill>
                      </a:endParaRPr>
                    </a:p>
                  </a:txBody>
                  <a:tcPr/>
                </a:tc>
              </a:tr>
              <a:tr h="359423">
                <a:tc>
                  <a:txBody>
                    <a:bodyPr/>
                    <a:lstStyle/>
                    <a:p>
                      <a:r>
                        <a:rPr lang="en-US" dirty="0" smtClean="0">
                          <a:solidFill>
                            <a:schemeClr val="bg1"/>
                          </a:solidFill>
                        </a:rPr>
                        <a:t>U17</a:t>
                      </a:r>
                      <a:endParaRPr lang="en-US" dirty="0">
                        <a:solidFill>
                          <a:schemeClr val="bg1"/>
                        </a:solidFill>
                      </a:endParaRPr>
                    </a:p>
                  </a:txBody>
                  <a:tcPr/>
                </a:tc>
                <a:tc>
                  <a:txBody>
                    <a:bodyPr/>
                    <a:lstStyle/>
                    <a:p>
                      <a:r>
                        <a:rPr lang="en-US" dirty="0" smtClean="0">
                          <a:solidFill>
                            <a:schemeClr val="bg1"/>
                          </a:solidFill>
                        </a:rPr>
                        <a:t>17</a:t>
                      </a:r>
                      <a:endParaRPr lang="en-US" dirty="0">
                        <a:solidFill>
                          <a:schemeClr val="bg1"/>
                        </a:solidFill>
                      </a:endParaRPr>
                    </a:p>
                  </a:txBody>
                  <a:tcPr/>
                </a:tc>
              </a:tr>
              <a:tr h="359423">
                <a:tc>
                  <a:txBody>
                    <a:bodyPr/>
                    <a:lstStyle/>
                    <a:p>
                      <a:r>
                        <a:rPr lang="en-US" dirty="0" smtClean="0">
                          <a:solidFill>
                            <a:schemeClr val="bg1"/>
                          </a:solidFill>
                        </a:rPr>
                        <a:t>Seniors</a:t>
                      </a:r>
                      <a:endParaRPr lang="en-US" dirty="0">
                        <a:solidFill>
                          <a:schemeClr val="bg1"/>
                        </a:solidFill>
                      </a:endParaRPr>
                    </a:p>
                  </a:txBody>
                  <a:tcPr/>
                </a:tc>
                <a:tc>
                  <a:txBody>
                    <a:bodyPr/>
                    <a:lstStyle/>
                    <a:p>
                      <a:r>
                        <a:rPr lang="en-US" dirty="0" smtClean="0">
                          <a:solidFill>
                            <a:schemeClr val="bg1"/>
                          </a:solidFill>
                        </a:rPr>
                        <a:t>72</a:t>
                      </a:r>
                      <a:endParaRPr lang="en-US" dirty="0">
                        <a:solidFill>
                          <a:schemeClr val="bg1"/>
                        </a:solidFill>
                      </a:endParaRPr>
                    </a:p>
                  </a:txBody>
                  <a:tcPr/>
                </a:tc>
              </a:tr>
              <a:tr h="359423">
                <a:tc>
                  <a:txBody>
                    <a:bodyPr/>
                    <a:lstStyle/>
                    <a:p>
                      <a:r>
                        <a:rPr lang="en-US" dirty="0" smtClean="0">
                          <a:solidFill>
                            <a:schemeClr val="bg1"/>
                          </a:solidFill>
                        </a:rPr>
                        <a:t>TOTAL</a:t>
                      </a:r>
                      <a:endParaRPr lang="en-US" dirty="0">
                        <a:solidFill>
                          <a:schemeClr val="bg1"/>
                        </a:solidFill>
                      </a:endParaRPr>
                    </a:p>
                  </a:txBody>
                  <a:tcPr/>
                </a:tc>
                <a:tc>
                  <a:txBody>
                    <a:bodyPr/>
                    <a:lstStyle/>
                    <a:p>
                      <a:r>
                        <a:rPr lang="en-US" dirty="0" smtClean="0">
                          <a:solidFill>
                            <a:schemeClr val="bg1"/>
                          </a:solidFill>
                        </a:rPr>
                        <a:t>291</a:t>
                      </a:r>
                      <a:endParaRPr lang="en-US" dirty="0">
                        <a:solidFill>
                          <a:schemeClr val="bg1"/>
                        </a:solidFill>
                      </a:endParaRPr>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913000614"/>
              </p:ext>
            </p:extLst>
          </p:nvPr>
        </p:nvGraphicFramePr>
        <p:xfrm>
          <a:off x="4474157" y="2024160"/>
          <a:ext cx="3337808" cy="3749039"/>
        </p:xfrm>
        <a:graphic>
          <a:graphicData uri="http://schemas.openxmlformats.org/drawingml/2006/table">
            <a:tbl>
              <a:tblPr firstRow="1" bandRow="1">
                <a:tableStyleId>{3B4B98B0-60AC-42C2-AFA5-B58CD77FA1E5}</a:tableStyleId>
              </a:tblPr>
              <a:tblGrid>
                <a:gridCol w="1981793"/>
                <a:gridCol w="1356015"/>
              </a:tblGrid>
              <a:tr h="242477">
                <a:tc>
                  <a:txBody>
                    <a:bodyPr/>
                    <a:lstStyle/>
                    <a:p>
                      <a:r>
                        <a:rPr lang="en-US" dirty="0" smtClean="0">
                          <a:solidFill>
                            <a:srgbClr val="FFFFFF"/>
                          </a:solidFill>
                        </a:rPr>
                        <a:t>Suburb</a:t>
                      </a:r>
                      <a:endParaRPr lang="en-US" dirty="0">
                        <a:solidFill>
                          <a:srgbClr val="FFFFFF"/>
                        </a:solidFill>
                      </a:endParaRPr>
                    </a:p>
                  </a:txBody>
                  <a:tcPr/>
                </a:tc>
                <a:tc>
                  <a:txBody>
                    <a:bodyPr/>
                    <a:lstStyle/>
                    <a:p>
                      <a:r>
                        <a:rPr lang="en-US" dirty="0" smtClean="0">
                          <a:solidFill>
                            <a:srgbClr val="FFFFFF"/>
                          </a:solidFill>
                        </a:rPr>
                        <a:t>No of Players</a:t>
                      </a:r>
                      <a:endParaRPr lang="en-US" dirty="0">
                        <a:solidFill>
                          <a:srgbClr val="FFFFFF"/>
                        </a:solidFill>
                      </a:endParaRPr>
                    </a:p>
                  </a:txBody>
                  <a:tcPr/>
                </a:tc>
              </a:tr>
              <a:tr h="242477">
                <a:tc>
                  <a:txBody>
                    <a:bodyPr/>
                    <a:lstStyle/>
                    <a:p>
                      <a:r>
                        <a:rPr lang="en-US" dirty="0" smtClean="0">
                          <a:solidFill>
                            <a:srgbClr val="FFFFFF"/>
                          </a:solidFill>
                        </a:rPr>
                        <a:t>Henley Beach</a:t>
                      </a:r>
                      <a:endParaRPr lang="en-US" dirty="0">
                        <a:solidFill>
                          <a:srgbClr val="FFFFFF"/>
                        </a:solidFill>
                      </a:endParaRPr>
                    </a:p>
                  </a:txBody>
                  <a:tcPr/>
                </a:tc>
                <a:tc>
                  <a:txBody>
                    <a:bodyPr/>
                    <a:lstStyle/>
                    <a:p>
                      <a:r>
                        <a:rPr lang="en-US" dirty="0" smtClean="0">
                          <a:solidFill>
                            <a:srgbClr val="FFFFFF"/>
                          </a:solidFill>
                        </a:rPr>
                        <a:t>42</a:t>
                      </a:r>
                      <a:endParaRPr lang="en-US" dirty="0">
                        <a:solidFill>
                          <a:srgbClr val="FFFFFF"/>
                        </a:solidFill>
                      </a:endParaRPr>
                    </a:p>
                  </a:txBody>
                  <a:tcPr/>
                </a:tc>
              </a:tr>
              <a:tr h="242477">
                <a:tc>
                  <a:txBody>
                    <a:bodyPr/>
                    <a:lstStyle/>
                    <a:p>
                      <a:r>
                        <a:rPr lang="en-US" dirty="0" smtClean="0">
                          <a:solidFill>
                            <a:srgbClr val="FFFFFF"/>
                          </a:solidFill>
                        </a:rPr>
                        <a:t>West Beach</a:t>
                      </a:r>
                      <a:endParaRPr lang="en-US" dirty="0">
                        <a:solidFill>
                          <a:srgbClr val="FFFFFF"/>
                        </a:solidFill>
                      </a:endParaRPr>
                    </a:p>
                  </a:txBody>
                  <a:tcPr/>
                </a:tc>
                <a:tc>
                  <a:txBody>
                    <a:bodyPr/>
                    <a:lstStyle/>
                    <a:p>
                      <a:r>
                        <a:rPr lang="en-US" dirty="0" smtClean="0">
                          <a:solidFill>
                            <a:srgbClr val="FFFFFF"/>
                          </a:solidFill>
                        </a:rPr>
                        <a:t>26</a:t>
                      </a:r>
                      <a:endParaRPr lang="en-US" dirty="0">
                        <a:solidFill>
                          <a:srgbClr val="FFFFFF"/>
                        </a:solidFill>
                      </a:endParaRPr>
                    </a:p>
                  </a:txBody>
                  <a:tcPr/>
                </a:tc>
              </a:tr>
              <a:tr h="242477">
                <a:tc>
                  <a:txBody>
                    <a:bodyPr/>
                    <a:lstStyle/>
                    <a:p>
                      <a:r>
                        <a:rPr lang="en-US" dirty="0" smtClean="0">
                          <a:solidFill>
                            <a:srgbClr val="FFFFFF"/>
                          </a:solidFill>
                        </a:rPr>
                        <a:t>Lockleys</a:t>
                      </a:r>
                      <a:endParaRPr lang="en-US" dirty="0">
                        <a:solidFill>
                          <a:srgbClr val="FFFFFF"/>
                        </a:solidFill>
                      </a:endParaRPr>
                    </a:p>
                  </a:txBody>
                  <a:tcPr/>
                </a:tc>
                <a:tc>
                  <a:txBody>
                    <a:bodyPr/>
                    <a:lstStyle/>
                    <a:p>
                      <a:r>
                        <a:rPr lang="en-US" dirty="0" smtClean="0">
                          <a:solidFill>
                            <a:srgbClr val="FFFFFF"/>
                          </a:solidFill>
                        </a:rPr>
                        <a:t>19</a:t>
                      </a:r>
                      <a:endParaRPr lang="en-US" dirty="0">
                        <a:solidFill>
                          <a:srgbClr val="FFFFFF"/>
                        </a:solidFill>
                      </a:endParaRPr>
                    </a:p>
                  </a:txBody>
                  <a:tcPr/>
                </a:tc>
              </a:tr>
              <a:tr h="242477">
                <a:tc>
                  <a:txBody>
                    <a:bodyPr/>
                    <a:lstStyle/>
                    <a:p>
                      <a:r>
                        <a:rPr lang="en-US" dirty="0" smtClean="0">
                          <a:solidFill>
                            <a:srgbClr val="FFFFFF"/>
                          </a:solidFill>
                        </a:rPr>
                        <a:t>Grange</a:t>
                      </a:r>
                      <a:endParaRPr lang="en-US" dirty="0">
                        <a:solidFill>
                          <a:srgbClr val="FFFFFF"/>
                        </a:solidFill>
                      </a:endParaRPr>
                    </a:p>
                  </a:txBody>
                  <a:tcPr/>
                </a:tc>
                <a:tc>
                  <a:txBody>
                    <a:bodyPr/>
                    <a:lstStyle/>
                    <a:p>
                      <a:r>
                        <a:rPr lang="en-US" dirty="0" smtClean="0">
                          <a:solidFill>
                            <a:srgbClr val="FFFFFF"/>
                          </a:solidFill>
                        </a:rPr>
                        <a:t>11</a:t>
                      </a:r>
                      <a:endParaRPr lang="en-US" dirty="0">
                        <a:solidFill>
                          <a:srgbClr val="FFFFFF"/>
                        </a:solidFill>
                      </a:endParaRPr>
                    </a:p>
                  </a:txBody>
                  <a:tcPr/>
                </a:tc>
              </a:tr>
              <a:tr h="242477">
                <a:tc>
                  <a:txBody>
                    <a:bodyPr/>
                    <a:lstStyle/>
                    <a:p>
                      <a:r>
                        <a:rPr lang="en-US" dirty="0" smtClean="0">
                          <a:solidFill>
                            <a:srgbClr val="FFFFFF"/>
                          </a:solidFill>
                        </a:rPr>
                        <a:t>Allenby Gardens</a:t>
                      </a:r>
                      <a:endParaRPr lang="en-US" dirty="0">
                        <a:solidFill>
                          <a:srgbClr val="FFFFFF"/>
                        </a:solidFill>
                      </a:endParaRPr>
                    </a:p>
                  </a:txBody>
                  <a:tcPr/>
                </a:tc>
                <a:tc>
                  <a:txBody>
                    <a:bodyPr/>
                    <a:lstStyle/>
                    <a:p>
                      <a:r>
                        <a:rPr lang="en-US" dirty="0" smtClean="0">
                          <a:solidFill>
                            <a:srgbClr val="FFFFFF"/>
                          </a:solidFill>
                        </a:rPr>
                        <a:t>10</a:t>
                      </a:r>
                      <a:endParaRPr lang="en-US" dirty="0">
                        <a:solidFill>
                          <a:srgbClr val="FFFFFF"/>
                        </a:solidFill>
                      </a:endParaRPr>
                    </a:p>
                  </a:txBody>
                  <a:tcPr/>
                </a:tc>
              </a:tr>
              <a:tr h="242477">
                <a:tc>
                  <a:txBody>
                    <a:bodyPr/>
                    <a:lstStyle/>
                    <a:p>
                      <a:r>
                        <a:rPr lang="en-US" dirty="0" smtClean="0">
                          <a:solidFill>
                            <a:srgbClr val="FFFFFF"/>
                          </a:solidFill>
                        </a:rPr>
                        <a:t>Seaton</a:t>
                      </a:r>
                      <a:endParaRPr lang="en-US" dirty="0">
                        <a:solidFill>
                          <a:srgbClr val="FFFFFF"/>
                        </a:solidFill>
                      </a:endParaRPr>
                    </a:p>
                  </a:txBody>
                  <a:tcPr/>
                </a:tc>
                <a:tc>
                  <a:txBody>
                    <a:bodyPr/>
                    <a:lstStyle/>
                    <a:p>
                      <a:r>
                        <a:rPr lang="en-US" dirty="0" smtClean="0">
                          <a:solidFill>
                            <a:srgbClr val="FFFFFF"/>
                          </a:solidFill>
                        </a:rPr>
                        <a:t>10</a:t>
                      </a:r>
                      <a:endParaRPr lang="en-US" dirty="0">
                        <a:solidFill>
                          <a:srgbClr val="FFFFFF"/>
                        </a:solidFill>
                      </a:endParaRPr>
                    </a:p>
                  </a:txBody>
                  <a:tcPr/>
                </a:tc>
              </a:tr>
              <a:tr h="242477">
                <a:tc>
                  <a:txBody>
                    <a:bodyPr/>
                    <a:lstStyle/>
                    <a:p>
                      <a:r>
                        <a:rPr lang="en-US" dirty="0" smtClean="0">
                          <a:solidFill>
                            <a:srgbClr val="FFFFFF"/>
                          </a:solidFill>
                        </a:rPr>
                        <a:t>Other </a:t>
                      </a:r>
                      <a:r>
                        <a:rPr lang="en-US" sz="1200" dirty="0" smtClean="0">
                          <a:solidFill>
                            <a:srgbClr val="FFFFFF"/>
                          </a:solidFill>
                        </a:rPr>
                        <a:t>(covers </a:t>
                      </a:r>
                      <a:r>
                        <a:rPr lang="en-US" sz="1200" baseline="0" dirty="0" smtClean="0">
                          <a:solidFill>
                            <a:srgbClr val="FFFFFF"/>
                          </a:solidFill>
                        </a:rPr>
                        <a:t>80 Western suburbs)</a:t>
                      </a:r>
                      <a:endParaRPr lang="en-US" sz="1200" dirty="0">
                        <a:solidFill>
                          <a:srgbClr val="FFFFFF"/>
                        </a:solidFill>
                      </a:endParaRPr>
                    </a:p>
                  </a:txBody>
                  <a:tcPr/>
                </a:tc>
                <a:tc>
                  <a:txBody>
                    <a:bodyPr/>
                    <a:lstStyle/>
                    <a:p>
                      <a:r>
                        <a:rPr lang="en-US" dirty="0" smtClean="0">
                          <a:solidFill>
                            <a:srgbClr val="FFFFFF"/>
                          </a:solidFill>
                        </a:rPr>
                        <a:t>173</a:t>
                      </a:r>
                      <a:endParaRPr lang="en-US" dirty="0">
                        <a:solidFill>
                          <a:srgbClr val="FFFFFF"/>
                        </a:solidFill>
                      </a:endParaRPr>
                    </a:p>
                  </a:txBody>
                  <a:tcPr/>
                </a:tc>
              </a:tr>
              <a:tr h="242477">
                <a:tc>
                  <a:txBody>
                    <a:bodyPr/>
                    <a:lstStyle/>
                    <a:p>
                      <a:r>
                        <a:rPr lang="en-US" sz="1800" dirty="0" smtClean="0">
                          <a:solidFill>
                            <a:srgbClr val="FFFFFF"/>
                          </a:solidFill>
                        </a:rPr>
                        <a:t>TOTAL</a:t>
                      </a:r>
                      <a:endParaRPr lang="en-US" sz="1800" dirty="0">
                        <a:solidFill>
                          <a:srgbClr val="FFFFFF"/>
                        </a:solidFill>
                      </a:endParaRPr>
                    </a:p>
                  </a:txBody>
                  <a:tcPr/>
                </a:tc>
                <a:tc>
                  <a:txBody>
                    <a:bodyPr/>
                    <a:lstStyle/>
                    <a:p>
                      <a:r>
                        <a:rPr lang="en-US" dirty="0" smtClean="0">
                          <a:solidFill>
                            <a:srgbClr val="FFFFFF"/>
                          </a:solidFill>
                        </a:rPr>
                        <a:t>291</a:t>
                      </a:r>
                      <a:endParaRPr lang="en-US" dirty="0">
                        <a:solidFill>
                          <a:srgbClr val="FFFFFF"/>
                        </a:solidFill>
                      </a:endParaRPr>
                    </a:p>
                  </a:txBody>
                  <a:tcPr/>
                </a:tc>
              </a:tr>
            </a:tbl>
          </a:graphicData>
        </a:graphic>
      </p:graphicFrame>
    </p:spTree>
    <p:extLst>
      <p:ext uri="{BB962C8B-B14F-4D97-AF65-F5344CB8AC3E}">
        <p14:creationId xmlns:p14="http://schemas.microsoft.com/office/powerpoint/2010/main" val="64003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Platinum Package - </a:t>
            </a:r>
            <a:r>
              <a:rPr lang="en-US" sz="4000" b="1" u="sng" dirty="0" smtClean="0"/>
              <a:t>$2500</a:t>
            </a:r>
            <a:endParaRPr lang="en-US" b="1" u="sng" dirty="0"/>
          </a:p>
        </p:txBody>
      </p:sp>
      <p:sp>
        <p:nvSpPr>
          <p:cNvPr id="3" name="Content Placeholder 2"/>
          <p:cNvSpPr>
            <a:spLocks noGrp="1"/>
          </p:cNvSpPr>
          <p:nvPr>
            <p:ph idx="1"/>
          </p:nvPr>
        </p:nvSpPr>
        <p:spPr/>
        <p:txBody>
          <a:bodyPr>
            <a:normAutofit fontScale="92500" lnSpcReduction="20000"/>
          </a:bodyPr>
          <a:lstStyle/>
          <a:p>
            <a:r>
              <a:rPr lang="en-US" dirty="0" err="1" smtClean="0"/>
              <a:t>Facebook</a:t>
            </a:r>
            <a:r>
              <a:rPr lang="en-US" dirty="0" smtClean="0"/>
              <a:t> advertising – monthly</a:t>
            </a:r>
          </a:p>
          <a:p>
            <a:r>
              <a:rPr lang="en-US" dirty="0" smtClean="0"/>
              <a:t>Access to player database for promotion twice </a:t>
            </a:r>
            <a:r>
              <a:rPr lang="en-US" dirty="0" err="1" smtClean="0"/>
              <a:t>p</a:t>
            </a:r>
            <a:r>
              <a:rPr lang="en-US" dirty="0" smtClean="0"/>
              <a:t>/a</a:t>
            </a:r>
          </a:p>
          <a:p>
            <a:r>
              <a:rPr lang="en-US" dirty="0" smtClean="0"/>
              <a:t>Advertising in newsletters – ¼ page</a:t>
            </a:r>
          </a:p>
          <a:p>
            <a:r>
              <a:rPr lang="en-US" dirty="0" smtClean="0"/>
              <a:t>Signage at home courts/ front gate - 2400x1200</a:t>
            </a:r>
          </a:p>
          <a:p>
            <a:r>
              <a:rPr lang="en-US" dirty="0" smtClean="0"/>
              <a:t>Website recognition – logo, blurb and website link</a:t>
            </a:r>
          </a:p>
          <a:p>
            <a:r>
              <a:rPr lang="en-US" dirty="0" smtClean="0"/>
              <a:t>Recognition at SMAA events</a:t>
            </a:r>
          </a:p>
          <a:p>
            <a:r>
              <a:rPr lang="en-US" dirty="0" smtClean="0"/>
              <a:t>Club photo to display </a:t>
            </a:r>
          </a:p>
          <a:p>
            <a:r>
              <a:rPr lang="en-US" dirty="0" smtClean="0"/>
              <a:t>Logo displayed on training tops for the season including coaches jackets</a:t>
            </a:r>
          </a:p>
          <a:p>
            <a:endParaRPr lang="en-US" dirty="0" smtClean="0"/>
          </a:p>
          <a:p>
            <a:endParaRPr lang="en-US" dirty="0" smtClean="0"/>
          </a:p>
          <a:p>
            <a:endParaRPr lang="en-US" dirty="0" smtClean="0"/>
          </a:p>
          <a:p>
            <a:endParaRPr lang="en-US" dirty="0" smtClean="0"/>
          </a:p>
          <a:p>
            <a:endParaRPr lang="en-US" sz="3600"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Gold Package - $1500</a:t>
            </a:r>
            <a:endParaRPr lang="en-US" b="1" u="sng" dirty="0"/>
          </a:p>
        </p:txBody>
      </p:sp>
      <p:sp>
        <p:nvSpPr>
          <p:cNvPr id="3" name="Content Placeholder 2"/>
          <p:cNvSpPr>
            <a:spLocks noGrp="1"/>
          </p:cNvSpPr>
          <p:nvPr>
            <p:ph idx="1"/>
          </p:nvPr>
        </p:nvSpPr>
        <p:spPr/>
        <p:txBody>
          <a:bodyPr>
            <a:normAutofit/>
          </a:bodyPr>
          <a:lstStyle/>
          <a:p>
            <a:r>
              <a:rPr lang="en-US" dirty="0" smtClean="0"/>
              <a:t>Sponsorship for 1 </a:t>
            </a:r>
            <a:r>
              <a:rPr lang="en-US" dirty="0" err="1" smtClean="0"/>
              <a:t>x</a:t>
            </a:r>
            <a:r>
              <a:rPr lang="en-US" dirty="0" smtClean="0"/>
              <a:t> Team training tops</a:t>
            </a:r>
          </a:p>
          <a:p>
            <a:r>
              <a:rPr lang="en-US" dirty="0" err="1" smtClean="0"/>
              <a:t>Facebook</a:t>
            </a:r>
            <a:r>
              <a:rPr lang="en-US" dirty="0" smtClean="0"/>
              <a:t> advertising – four per year</a:t>
            </a:r>
          </a:p>
          <a:p>
            <a:r>
              <a:rPr lang="en-US" dirty="0" smtClean="0"/>
              <a:t>Website recognition – logo, blurb and website link</a:t>
            </a:r>
          </a:p>
          <a:p>
            <a:r>
              <a:rPr lang="en-US" dirty="0" smtClean="0"/>
              <a:t>Access to player database for promotion once </a:t>
            </a:r>
            <a:r>
              <a:rPr lang="en-US" dirty="0" err="1" smtClean="0"/>
              <a:t>p</a:t>
            </a:r>
            <a:r>
              <a:rPr lang="en-US" dirty="0" smtClean="0"/>
              <a:t>/a</a:t>
            </a:r>
          </a:p>
          <a:p>
            <a:r>
              <a:rPr lang="en-US" dirty="0" smtClean="0"/>
              <a:t>Signage at home courts – 2400x1200</a:t>
            </a:r>
          </a:p>
          <a:p>
            <a:r>
              <a:rPr lang="en-US" dirty="0" smtClean="0"/>
              <a:t>Recognition at SMAA events</a:t>
            </a:r>
          </a:p>
          <a:p>
            <a:r>
              <a:rPr lang="en-US" dirty="0" smtClean="0"/>
              <a:t>Club photo to display</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Silver Package - $1000</a:t>
            </a:r>
            <a:endParaRPr lang="en-US" b="1" u="sng" dirty="0"/>
          </a:p>
        </p:txBody>
      </p:sp>
      <p:sp>
        <p:nvSpPr>
          <p:cNvPr id="3" name="Content Placeholder 2"/>
          <p:cNvSpPr>
            <a:spLocks noGrp="1"/>
          </p:cNvSpPr>
          <p:nvPr>
            <p:ph idx="1"/>
          </p:nvPr>
        </p:nvSpPr>
        <p:spPr/>
        <p:txBody>
          <a:bodyPr/>
          <a:lstStyle/>
          <a:p>
            <a:r>
              <a:rPr lang="en-US" dirty="0" smtClean="0"/>
              <a:t>Sponsorship for 1 </a:t>
            </a:r>
            <a:r>
              <a:rPr lang="en-US" dirty="0" err="1" smtClean="0"/>
              <a:t>x</a:t>
            </a:r>
            <a:r>
              <a:rPr lang="en-US" dirty="0" smtClean="0"/>
              <a:t> Team training tops</a:t>
            </a:r>
          </a:p>
          <a:p>
            <a:r>
              <a:rPr lang="en-US" dirty="0" smtClean="0"/>
              <a:t>Signage at home courts – 1200 </a:t>
            </a:r>
            <a:r>
              <a:rPr lang="en-US" dirty="0" err="1" smtClean="0"/>
              <a:t>x</a:t>
            </a:r>
            <a:r>
              <a:rPr lang="en-US" dirty="0" smtClean="0"/>
              <a:t> 1200 / or sandwich board style option</a:t>
            </a:r>
          </a:p>
          <a:p>
            <a:r>
              <a:rPr lang="en-US" dirty="0" smtClean="0"/>
              <a:t>Logo on website</a:t>
            </a:r>
          </a:p>
          <a:p>
            <a:r>
              <a:rPr lang="en-US" dirty="0" smtClean="0"/>
              <a:t>Team picture to display</a:t>
            </a:r>
          </a:p>
          <a:p>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Logo Positioning</a:t>
            </a:r>
            <a:br>
              <a:rPr lang="en-US" dirty="0" smtClean="0"/>
            </a:br>
            <a:r>
              <a:rPr lang="en-US" sz="2000" dirty="0" smtClean="0"/>
              <a:t>Club Sponsorship - Example</a:t>
            </a:r>
            <a:endParaRPr lang="en-US" sz="2000" dirty="0"/>
          </a:p>
        </p:txBody>
      </p:sp>
      <p:pic>
        <p:nvPicPr>
          <p:cNvPr id="4" name="Content Placeholder 3"/>
          <p:cNvPicPr>
            <a:picLocks noGrp="1" noChangeAspect="1"/>
          </p:cNvPicPr>
          <p:nvPr>
            <p:ph idx="1"/>
          </p:nvPr>
        </p:nvPicPr>
        <p:blipFill>
          <a:blip r:embed="rId2"/>
          <a:srcRect l="573" r="573"/>
          <a:stretch>
            <a:fillRect/>
          </a:stretch>
        </p:blipFill>
        <p:spPr>
          <a:xfrm>
            <a:off x="1178310" y="1762650"/>
            <a:ext cx="6754684" cy="3748934"/>
          </a:xfrm>
        </p:spPr>
      </p:pic>
      <p:sp>
        <p:nvSpPr>
          <p:cNvPr id="5" name="Oval 4"/>
          <p:cNvSpPr/>
          <p:nvPr/>
        </p:nvSpPr>
        <p:spPr>
          <a:xfrm>
            <a:off x="2242385" y="2887404"/>
            <a:ext cx="416726" cy="40351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5900315" y="2533508"/>
            <a:ext cx="469643" cy="211677"/>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3677775" y="1924937"/>
            <a:ext cx="1561070" cy="461665"/>
          </a:xfrm>
          <a:prstGeom prst="rect">
            <a:avLst/>
          </a:prstGeom>
          <a:noFill/>
        </p:spPr>
        <p:txBody>
          <a:bodyPr wrap="square" rtlCol="0">
            <a:spAutoFit/>
          </a:bodyPr>
          <a:lstStyle/>
          <a:p>
            <a:pPr algn="ctr"/>
            <a:r>
              <a:rPr lang="en-US" sz="1200" dirty="0" smtClean="0"/>
              <a:t>Your company logo here</a:t>
            </a:r>
            <a:endParaRPr lang="en-US" sz="1200" dirty="0"/>
          </a:p>
        </p:txBody>
      </p:sp>
      <p:cxnSp>
        <p:nvCxnSpPr>
          <p:cNvPr id="9" name="Straight Arrow Connector 8"/>
          <p:cNvCxnSpPr/>
          <p:nvPr/>
        </p:nvCxnSpPr>
        <p:spPr>
          <a:xfrm>
            <a:off x="4802274" y="2386602"/>
            <a:ext cx="1098041" cy="305663"/>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flipH="1">
            <a:off x="2771561" y="2386602"/>
            <a:ext cx="1157573" cy="702557"/>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2" name="Rectangle 11"/>
          <p:cNvSpPr/>
          <p:nvPr/>
        </p:nvSpPr>
        <p:spPr>
          <a:xfrm>
            <a:off x="5741562" y="3393445"/>
            <a:ext cx="846682" cy="568882"/>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3291126"/>
      </p:ext>
    </p:extLst>
  </p:cSld>
  <p:clrMapOvr>
    <a:masterClrMapping/>
  </p:clrMapOvr>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30026</TotalTime>
  <Words>582</Words>
  <Application>Microsoft Macintosh PowerPoint</Application>
  <PresentationFormat>On-screen Show (4:3)</PresentationFormat>
  <Paragraphs>126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Revolution</vt:lpstr>
      <vt:lpstr>PowerPoint Presentation</vt:lpstr>
      <vt:lpstr>St Michael &amp; All Angels Netball Club</vt:lpstr>
      <vt:lpstr>SMAA Netball Club Important Information</vt:lpstr>
      <vt:lpstr>History</vt:lpstr>
      <vt:lpstr>Player numbers &amp; Residential distribution (December 2016)</vt:lpstr>
      <vt:lpstr>Platinum Package - $2500</vt:lpstr>
      <vt:lpstr>Gold Package - $1500</vt:lpstr>
      <vt:lpstr>Silver Package - $1000</vt:lpstr>
      <vt:lpstr>Logo Positioning Club Sponsorship - Example</vt:lpstr>
      <vt:lpstr>Club Sponsorship Agreement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 Michael &amp; All Angels Netball Club</dc:title>
  <dc:creator>Tania Costello</dc:creator>
  <cp:lastModifiedBy>Tania Costello</cp:lastModifiedBy>
  <cp:revision>15</cp:revision>
  <dcterms:created xsi:type="dcterms:W3CDTF">2017-03-06T04:01:32Z</dcterms:created>
  <dcterms:modified xsi:type="dcterms:W3CDTF">2017-03-30T04:32:39Z</dcterms:modified>
</cp:coreProperties>
</file>